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4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32EBB-3B2D-4B83-9138-0E2CA3D5821C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2131B-AD7A-4445-9289-5F825E2A3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833426-0422-4758-B070-A0A4CE564D19}" type="datetimeFigureOut">
              <a:rPr lang="en-US" smtClean="0"/>
              <a:pPr/>
              <a:t>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519D60-B62B-4585-8DD2-626FFA6B6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rtquotes.net/masters/picasso_painting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artsnotdead.com/Pablo-Picasso-The-Tragedy-p/picasso-fslash-picasso30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rtchive.com/artchive/P/picasso/cadaques.jp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enkoeln.de/_medien/mlk/Picasso_Pablo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.squidoo.com/?id=1120X507259&amp;url=http://affiliates.allposters.com/link/redirect.asp?item=378535&amp;AID=1244532607&amp;PSTID=1&amp;LTID=2&amp;lang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go.squidoo.com/?id=1120X507259&amp;url=http://affiliates.allposters.com/link/redirect.asp?item=2704688&amp;AID=1244532607&amp;PSTID=1&amp;LTID=2&amp;lang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1881-1973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Pablo Picasso</a:t>
            </a:r>
            <a:endParaRPr lang="en-US" dirty="0"/>
          </a:p>
        </p:txBody>
      </p:sp>
      <p:pic>
        <p:nvPicPr>
          <p:cNvPr id="4098" name="Picture 2" descr="http://www.digitalstrategist.ca/wp/wp-content/uploads/picasso_selfport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2603500" cy="3337821"/>
          </a:xfrm>
          <a:prstGeom prst="rect">
            <a:avLst/>
          </a:prstGeom>
          <a:noFill/>
        </p:spPr>
      </p:pic>
      <p:pic>
        <p:nvPicPr>
          <p:cNvPr id="4100" name="Picture 4" descr="http://www.plu.edu/~molnarja/img/pic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2778854" cy="3352800"/>
          </a:xfrm>
          <a:prstGeom prst="rect">
            <a:avLst/>
          </a:prstGeom>
          <a:noFill/>
        </p:spPr>
      </p:pic>
      <p:pic>
        <p:nvPicPr>
          <p:cNvPr id="4102" name="Picture 6" descr="Picasso"/>
          <p:cNvPicPr>
            <a:picLocks noChangeAspect="1" noChangeArrowheads="1"/>
          </p:cNvPicPr>
          <p:nvPr/>
        </p:nvPicPr>
        <p:blipFill>
          <a:blip r:embed="rId4" cstate="print"/>
          <a:srcRect t="14049"/>
          <a:stretch>
            <a:fillRect/>
          </a:stretch>
        </p:blipFill>
        <p:spPr bwMode="auto">
          <a:xfrm>
            <a:off x="3581400" y="4065214"/>
            <a:ext cx="2133600" cy="2259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lf Portrait Pablo Picasso paint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200400" cy="4424516"/>
          </a:xfrm>
          <a:prstGeom prst="rect">
            <a:avLst/>
          </a:prstGeom>
          <a:noFill/>
        </p:spPr>
      </p:pic>
      <p:pic>
        <p:nvPicPr>
          <p:cNvPr id="25604" name="Picture 4" descr="Pablo Picasso The Traged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667000"/>
            <a:ext cx="2752725" cy="3952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8200" y="6248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Tragedy 1903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Self-portrait with Cloak 1901 (early blue period)</a:t>
            </a:r>
            <a:endParaRPr lang="en-US" sz="1200" dirty="0"/>
          </a:p>
        </p:txBody>
      </p:sp>
      <p:pic>
        <p:nvPicPr>
          <p:cNvPr id="25606" name="Picture 6" descr="http://2.bp.blogspot.com/_HnYemNi0lds/R5izKFS_vII/AAAAAAAAEmQ/Ttpq5OBXWtg/s400/TRAY+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28600"/>
            <a:ext cx="18415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nowledgenews.net/images/picasso_demoise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432300" cy="4630761"/>
          </a:xfrm>
          <a:prstGeom prst="rect">
            <a:avLst/>
          </a:prstGeom>
          <a:noFill/>
        </p:spPr>
      </p:pic>
      <p:pic>
        <p:nvPicPr>
          <p:cNvPr id="26628" name="Picture 4" descr="http://www.artyfactory.com/art_appreciation/art_movements/art%20movements/cubism/head_of_a_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810000" cy="2686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2895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Head of a Woman 1907</a:t>
            </a:r>
            <a:endParaRPr lang="en-US" sz="1200" dirty="0"/>
          </a:p>
        </p:txBody>
      </p:sp>
      <p:pic>
        <p:nvPicPr>
          <p:cNvPr id="26630" name="Picture 6" descr="http://www.fotosearch.com/bthumb/IST/IST512/1216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10000"/>
            <a:ext cx="2174389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6019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Three Women 1908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Les Demoiselles </a:t>
            </a:r>
            <a:r>
              <a:rPr lang="en-US" sz="1200" dirty="0" err="1" smtClean="0"/>
              <a:t>d’Avignon</a:t>
            </a:r>
            <a:r>
              <a:rPr lang="en-US" sz="1200" dirty="0" smtClean="0"/>
              <a:t> 1907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fficionado by Pablo Pica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742726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9000" y="5029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Afficionado</a:t>
            </a:r>
            <a:r>
              <a:rPr lang="en-US" sz="1200" dirty="0" smtClean="0"/>
              <a:t> 1912</a:t>
            </a:r>
            <a:endParaRPr lang="en-US" sz="1200" dirty="0"/>
          </a:p>
        </p:txBody>
      </p:sp>
      <p:pic>
        <p:nvPicPr>
          <p:cNvPr id="22532" name="Picture 4" descr="11-cubism_Picasso_Woman-Playing-Mando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4470436" cy="617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Woman Playing the Mandolin 1909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5029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Guitar Player 1910</a:t>
            </a:r>
          </a:p>
          <a:p>
            <a:r>
              <a:rPr lang="en-US" sz="1200" dirty="0" smtClean="0"/>
              <a:t>Source: </a:t>
            </a:r>
            <a:r>
              <a:rPr lang="en-US" sz="1200" u="sng" dirty="0" smtClean="0">
                <a:solidFill>
                  <a:srgbClr val="0070C0"/>
                </a:solidFill>
                <a:hlinkClick r:id="rId2"/>
              </a:rPr>
              <a:t>http://www.artchive.com/artchive/P/picasso/cadaques.jpg.html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27654" name="Picture 6" descr="Picasso scribble analysis cub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3228975" cy="3648076"/>
          </a:xfrm>
          <a:prstGeom prst="rect">
            <a:avLst/>
          </a:prstGeom>
          <a:noFill/>
        </p:spPr>
      </p:pic>
      <p:pic>
        <p:nvPicPr>
          <p:cNvPr id="27656" name="Picture 8" descr="Picasso The Guitar Player Cub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19200"/>
            <a:ext cx="260985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asso - Cubism  1937 by oddsoc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70522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447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1937</a:t>
            </a:r>
            <a:endParaRPr lang="en-US" sz="1200" dirty="0"/>
          </a:p>
        </p:txBody>
      </p:sp>
      <p:pic>
        <p:nvPicPr>
          <p:cNvPr id="28676" name="Picture 4" descr="Pablo Picasso, Nu couché à l'oiseau, 1968, oil on canvas, 130 x 195 cm, Ludwig Donation, 2001">
            <a:hlinkClick r:id="rId3" tooltip="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9000" y="3429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 </a:t>
            </a:r>
            <a:r>
              <a:rPr lang="en-US" sz="1200" dirty="0" err="1" smtClean="0"/>
              <a:t>couché</a:t>
            </a:r>
            <a:r>
              <a:rPr lang="en-US" sz="1200" dirty="0" smtClean="0"/>
              <a:t> à </a:t>
            </a:r>
            <a:r>
              <a:rPr lang="en-US" sz="1200" dirty="0" err="1" smtClean="0"/>
              <a:t>l'oiseau</a:t>
            </a:r>
            <a:r>
              <a:rPr lang="en-US" sz="1200" dirty="0" smtClean="0"/>
              <a:t> 1967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ree Musicians, c.1921"/>
          <p:cNvPicPr>
            <a:picLocks noChangeAspect="1" noChangeArrowheads="1"/>
          </p:cNvPicPr>
          <p:nvPr/>
        </p:nvPicPr>
        <p:blipFill>
          <a:blip r:embed="rId2" cstate="print"/>
          <a:srcRect l="9600" t="3067" r="12000" b="6134"/>
          <a:stretch>
            <a:fillRect/>
          </a:stretch>
        </p:blipFill>
        <p:spPr bwMode="auto">
          <a:xfrm>
            <a:off x="1127760" y="243851"/>
            <a:ext cx="2987040" cy="2706992"/>
          </a:xfrm>
          <a:prstGeom prst="rect">
            <a:avLst/>
          </a:prstGeom>
          <a:noFill/>
        </p:spPr>
      </p:pic>
      <p:pic>
        <p:nvPicPr>
          <p:cNvPr id="31748" name="Picture 4" descr="Woman with Book">
            <a:hlinkClick r:id="rId3" tooltip="Woman with Book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300990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0400" y="4648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Woman with Book 1932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971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Three Musicians 1921</a:t>
            </a:r>
            <a:endParaRPr lang="en-US" sz="1200" dirty="0"/>
          </a:p>
        </p:txBody>
      </p:sp>
      <p:pic>
        <p:nvPicPr>
          <p:cNvPr id="31752" name="Picture 8" descr="http://4.bp.blogspot.com/_ESC4bygtp2M/SPRpkIAZR5I/AAAAAAAAGhQ/wP-N4oZycH0/s400/Picasso+Violin+and+Guitar+1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505200"/>
            <a:ext cx="2466594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partmentart.co.uk/wp-content/uploads/2009/11/pablo_picasso_guernica_625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7086"/>
            <a:ext cx="8077200" cy="4678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Guernica 1937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on Quixote, c.1955">
            <a:hlinkClick r:id="rId2" tooltip="Don Quixote, c.1955"/>
          </p:cNvPr>
          <p:cNvPicPr>
            <a:picLocks noChangeAspect="1" noChangeArrowheads="1"/>
          </p:cNvPicPr>
          <p:nvPr/>
        </p:nvPicPr>
        <p:blipFill>
          <a:blip r:embed="rId3" cstate="print"/>
          <a:srcRect b="4267"/>
          <a:stretch>
            <a:fillRect/>
          </a:stretch>
        </p:blipFill>
        <p:spPr bwMode="auto">
          <a:xfrm>
            <a:off x="2819400" y="228600"/>
            <a:ext cx="2857500" cy="4103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4191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Don </a:t>
            </a:r>
            <a:r>
              <a:rPr lang="en-US" sz="1200" dirty="0" err="1" smtClean="0"/>
              <a:t>Quijote</a:t>
            </a:r>
            <a:r>
              <a:rPr lang="en-US" sz="1200" dirty="0" smtClean="0"/>
              <a:t> 1955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re.ucl.ac.be/~moreno/Mal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3962400" cy="26180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Nació en Málaga en Aragón</a:t>
            </a:r>
          </a:p>
          <a:p>
            <a:r>
              <a:rPr lang="es-ES_tradnl" dirty="0" smtClean="0"/>
              <a:t>Su nombre verdadero es:</a:t>
            </a:r>
          </a:p>
          <a:p>
            <a:pPr lvl="1">
              <a:buNone/>
            </a:pPr>
            <a:r>
              <a:rPr lang="es-ES_tradnl" sz="2000" dirty="0" smtClean="0"/>
              <a:t>-</a:t>
            </a:r>
            <a:r>
              <a:rPr lang="es-ES" sz="2000" dirty="0" smtClean="0"/>
              <a:t>Pablo Diego José Francisco de Paula Juan Nepomuceno María de los Remedios Cipriano de la Santísima Trinidad Ruiz y Picasso </a:t>
            </a:r>
            <a:endParaRPr lang="es-ES_tradnl" sz="2000" dirty="0" smtClean="0"/>
          </a:p>
          <a:p>
            <a:r>
              <a:rPr lang="es-ES_tradnl" dirty="0" smtClean="0"/>
              <a:t>Su padre era pintor y profesor de arte.</a:t>
            </a:r>
          </a:p>
          <a:p>
            <a:r>
              <a:rPr lang="es-ES_tradnl" dirty="0" smtClean="0"/>
              <a:t>Picasso empezó a dibujar de pequeño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A los 7 años, Picasso recibió lecciones de arte de su padre.</a:t>
            </a:r>
          </a:p>
          <a:p>
            <a:r>
              <a:rPr lang="es-ES_tradnl" dirty="0" smtClean="0"/>
              <a:t>La familia se mudó a La Coruña en Galicia en 1891</a:t>
            </a:r>
          </a:p>
          <a:p>
            <a:r>
              <a:rPr lang="es-ES_tradnl" dirty="0" smtClean="0"/>
              <a:t>En 1895, la hermana de Picasso se murió y después, la familia se mudó a Barcelona</a:t>
            </a:r>
          </a:p>
          <a:p>
            <a:r>
              <a:rPr lang="es-ES_tradnl" dirty="0" smtClean="0"/>
              <a:t>Picasso se sentía que Barcelona era su hogar.</a:t>
            </a:r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catgallery.com/images/Matisse-Cat-300-1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882053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 los 16 años, Picasso asistió a la Academia Real de San Fernando (la mejor escuela de arte en España)</a:t>
            </a:r>
          </a:p>
          <a:p>
            <a:r>
              <a:rPr lang="es-ES_tradnl" dirty="0" smtClean="0"/>
              <a:t>No le gustaba instrucción formal</a:t>
            </a:r>
          </a:p>
          <a:p>
            <a:r>
              <a:rPr lang="es-ES_tradnl" dirty="0" smtClean="0"/>
              <a:t>Admiró el arte de El Greco, Velázquez, y Goya.</a:t>
            </a:r>
          </a:p>
          <a:p>
            <a:r>
              <a:rPr lang="es-ES_tradnl" dirty="0" smtClean="0"/>
              <a:t>En 1900, Picasso fue a París por primera vez.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524000"/>
            <a:ext cx="3749040" cy="4572000"/>
          </a:xfrm>
        </p:spPr>
        <p:txBody>
          <a:bodyPr>
            <a:normAutofit/>
          </a:bodyPr>
          <a:lstStyle/>
          <a:p>
            <a:r>
              <a:rPr lang="es-ES_tradnl" dirty="0" smtClean="0"/>
              <a:t>Vivió en París con un amigo nuevo, Max Jacob</a:t>
            </a:r>
          </a:p>
          <a:p>
            <a:r>
              <a:rPr lang="es-ES_tradnl" dirty="0" smtClean="0"/>
              <a:t>Max y </a:t>
            </a:r>
            <a:r>
              <a:rPr lang="es-ES_tradnl" dirty="0" err="1" smtClean="0"/>
              <a:t>Gertrude</a:t>
            </a:r>
            <a:r>
              <a:rPr lang="es-ES_tradnl" dirty="0" smtClean="0"/>
              <a:t> </a:t>
            </a:r>
            <a:r>
              <a:rPr lang="es-ES_tradnl" dirty="0" err="1" smtClean="0"/>
              <a:t>Stein</a:t>
            </a:r>
            <a:r>
              <a:rPr lang="es-ES_tradnl" dirty="0" smtClean="0"/>
              <a:t> (de los E.E.U.U) eran colectores del arte de Picasso</a:t>
            </a:r>
          </a:p>
          <a:p>
            <a:r>
              <a:rPr lang="es-ES_tradnl" dirty="0" smtClean="0"/>
              <a:t>En 1905, Picasso llegó a ser un amigo de Henri </a:t>
            </a:r>
            <a:r>
              <a:rPr lang="es-ES_tradnl" dirty="0" err="1" smtClean="0"/>
              <a:t>Matisse</a:t>
            </a:r>
            <a:r>
              <a:rPr lang="es-ES_tradnl" dirty="0" smtClean="0"/>
              <a:t>, otro artista importante</a:t>
            </a:r>
          </a:p>
          <a:p>
            <a:r>
              <a:rPr lang="es-ES_tradnl" dirty="0" smtClean="0"/>
              <a:t>Ellos eran rivales de arte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28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 Henri Matisse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ituationist.files.wordpress.com/2008/02/thing-called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724400"/>
            <a:ext cx="1905000" cy="18995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2"/>
                </a:solidFill>
              </a:rPr>
              <a:t>Biografía- Sus mujeres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>
            <a:normAutofit fontScale="92500"/>
          </a:bodyPr>
          <a:lstStyle/>
          <a:p>
            <a:r>
              <a:rPr lang="es-ES_tradnl" sz="2400" dirty="0" smtClean="0"/>
              <a:t>Picasso vivió en París y Barcelona</a:t>
            </a:r>
          </a:p>
          <a:p>
            <a:r>
              <a:rPr lang="es-ES_tradnl" sz="2400" dirty="0" smtClean="0"/>
              <a:t>Picasso se casó con Olga en 1918 y tuvieron un hijo, Paulo</a:t>
            </a:r>
          </a:p>
          <a:p>
            <a:r>
              <a:rPr lang="es-ES_tradnl" sz="2400" dirty="0" smtClean="0"/>
              <a:t>Picasso conoció a Marie-</a:t>
            </a:r>
            <a:r>
              <a:rPr lang="es-ES_tradnl" sz="2400" dirty="0" err="1" smtClean="0"/>
              <a:t>Thérèse</a:t>
            </a:r>
            <a:r>
              <a:rPr lang="es-ES_tradnl" sz="2400" dirty="0" smtClean="0"/>
              <a:t> en 1927, y ellos empezaron un lío (</a:t>
            </a:r>
            <a:r>
              <a:rPr lang="es-ES_tradnl" sz="2400" dirty="0" err="1" smtClean="0"/>
              <a:t>affair</a:t>
            </a:r>
            <a:r>
              <a:rPr lang="es-ES_tradnl" sz="2400" dirty="0" smtClean="0"/>
              <a:t>)</a:t>
            </a:r>
          </a:p>
          <a:p>
            <a:r>
              <a:rPr lang="es-ES_tradnl" sz="2400" dirty="0" smtClean="0"/>
              <a:t>Ellos tuvieron una hija, </a:t>
            </a:r>
            <a:r>
              <a:rPr lang="es-ES_tradnl" sz="2400" dirty="0" err="1" smtClean="0"/>
              <a:t>Maia</a:t>
            </a:r>
            <a:endParaRPr lang="es-ES_tradnl" sz="2400" dirty="0" smtClean="0"/>
          </a:p>
          <a:p>
            <a:r>
              <a:rPr lang="es-ES_tradnl" sz="2400" dirty="0" smtClean="0"/>
              <a:t>Picasso y Olga no se divorciaron, sólo se separaron</a:t>
            </a:r>
          </a:p>
          <a:p>
            <a:r>
              <a:rPr lang="es-ES_tradnl" sz="2400" dirty="0" smtClean="0"/>
              <a:t>Picasso y Olga estaban casados legalmente hasta la muerte de ella en 1955</a:t>
            </a:r>
          </a:p>
          <a:p>
            <a:endParaRPr lang="es-ES_tradnl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s-ES_tradnl" sz="2400" dirty="0" smtClean="0"/>
              <a:t>Picasso tuvo dos hijos, Claude y Paloma, con Françoise </a:t>
            </a:r>
            <a:r>
              <a:rPr lang="es-ES_tradnl" sz="2400" dirty="0" err="1" smtClean="0"/>
              <a:t>Gilot</a:t>
            </a:r>
            <a:r>
              <a:rPr lang="es-ES_tradnl" sz="2400" dirty="0" smtClean="0"/>
              <a:t> entre 1944 y 1953.</a:t>
            </a:r>
          </a:p>
          <a:p>
            <a:r>
              <a:rPr lang="es-ES_tradnl" sz="2400" dirty="0" smtClean="0"/>
              <a:t>Françoise se dejó a Picasso en 1953 y a él, no le gustaba nada</a:t>
            </a:r>
          </a:p>
          <a:p>
            <a:r>
              <a:rPr lang="es-ES_tradnl" sz="2400" dirty="0" smtClean="0"/>
              <a:t>Picasso se casó con </a:t>
            </a:r>
            <a:r>
              <a:rPr lang="es-ES_tradnl" sz="2400" dirty="0" err="1" smtClean="0"/>
              <a:t>Jaqueline</a:t>
            </a:r>
            <a:r>
              <a:rPr lang="es-ES_tradnl" sz="2400" dirty="0" smtClean="0"/>
              <a:t> en 1961 para prohibir los derechos legales de sus hijos con Françoise</a:t>
            </a:r>
          </a:p>
          <a:p>
            <a:r>
              <a:rPr lang="es-ES_tradnl" sz="2400" dirty="0" err="1" smtClean="0"/>
              <a:t>Jaqueline</a:t>
            </a:r>
            <a:r>
              <a:rPr lang="es-ES_tradnl" sz="2400" dirty="0" smtClean="0"/>
              <a:t> se quedó con Picasso hasta la muerte de él en 1973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b="1" dirty="0" smtClean="0"/>
              <a:t>Azul (1901-1904)</a:t>
            </a:r>
          </a:p>
          <a:p>
            <a:pPr lvl="1"/>
            <a:r>
              <a:rPr lang="es-ES_tradnl" dirty="0" smtClean="0"/>
              <a:t>La muerte de su amigo inspiró este período</a:t>
            </a:r>
          </a:p>
          <a:p>
            <a:pPr lvl="1"/>
            <a:r>
              <a:rPr lang="es-ES_tradnl" dirty="0" smtClean="0"/>
              <a:t>Las obras están pintadas monocromáticas</a:t>
            </a:r>
          </a:p>
          <a:p>
            <a:pPr lvl="1"/>
            <a:r>
              <a:rPr lang="es-ES_tradnl" dirty="0" smtClean="0"/>
              <a:t>Ceguera es un tema recurrente durante este período</a:t>
            </a:r>
          </a:p>
          <a:p>
            <a:r>
              <a:rPr lang="es-ES_tradnl" b="1" dirty="0" smtClean="0"/>
              <a:t>Rosado (1904-1906)</a:t>
            </a:r>
          </a:p>
          <a:p>
            <a:pPr lvl="1"/>
            <a:r>
              <a:rPr lang="es-ES_tradnl" dirty="0" smtClean="0"/>
              <a:t>Es un período más feliz</a:t>
            </a:r>
          </a:p>
          <a:p>
            <a:pPr lvl="1"/>
            <a:r>
              <a:rPr lang="es-ES_tradnl" dirty="0" smtClean="0"/>
              <a:t>Usó anaranjados y rosados</a:t>
            </a:r>
          </a:p>
          <a:p>
            <a:pPr lvl="1"/>
            <a:r>
              <a:rPr lang="es-ES_tradnl" dirty="0" smtClean="0"/>
              <a:t>La inspiración para este período fue su experiencia con las personas del circo.</a:t>
            </a:r>
          </a:p>
          <a:p>
            <a:pPr lvl="1"/>
            <a:r>
              <a:rPr lang="es-ES_tradnl" dirty="0" smtClean="0"/>
              <a:t>Otra inspiración fue su relación con </a:t>
            </a:r>
            <a:r>
              <a:rPr lang="es-ES_tradnl" dirty="0" err="1" smtClean="0"/>
              <a:t>Fernande</a:t>
            </a:r>
            <a:r>
              <a:rPr lang="es-ES_tradnl" dirty="0" smtClean="0"/>
              <a:t> </a:t>
            </a:r>
            <a:r>
              <a:rPr lang="es-ES_tradnl" dirty="0" err="1" smtClean="0"/>
              <a:t>Olivie</a:t>
            </a:r>
            <a:r>
              <a:rPr lang="es-ES_tradnl" dirty="0" smtClean="0"/>
              <a:t> (porque estaba contento)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arte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 </a:t>
            </a:r>
            <a:r>
              <a:rPr lang="es-ES_tradnl" b="1" dirty="0" smtClean="0"/>
              <a:t>La influencia Africana (1907-1909)</a:t>
            </a:r>
          </a:p>
          <a:p>
            <a:pPr lvl="1"/>
            <a:r>
              <a:rPr lang="es-ES_tradnl" dirty="0" smtClean="0"/>
              <a:t>Su influencia vino de las esculturas africanas</a:t>
            </a:r>
          </a:p>
          <a:p>
            <a:pPr lvl="1"/>
            <a:r>
              <a:rPr lang="es-ES_tradnl" dirty="0" smtClean="0"/>
              <a:t>Mucha gente dice que este período es el principio del período de cubismo.</a:t>
            </a:r>
          </a:p>
          <a:p>
            <a:r>
              <a:rPr lang="es-ES_tradnl" b="1" dirty="0" smtClean="0"/>
              <a:t>Cubismo (1909-1912)</a:t>
            </a:r>
          </a:p>
          <a:p>
            <a:pPr lvl="1"/>
            <a:r>
              <a:rPr lang="es-ES_tradnl" dirty="0" smtClean="0"/>
              <a:t>Picasso es “el padre de cubismo”</a:t>
            </a:r>
          </a:p>
          <a:p>
            <a:pPr lvl="1"/>
            <a:r>
              <a:rPr lang="es-ES_tradnl" dirty="0" smtClean="0"/>
              <a:t>Usó colores monocromáticos y colores (cafés) neutros </a:t>
            </a:r>
          </a:p>
          <a:p>
            <a:pPr lvl="1"/>
            <a:r>
              <a:rPr lang="es-ES_tradnl" dirty="0" smtClean="0"/>
              <a:t>Parece que la forma está rota, analizada, y </a:t>
            </a:r>
            <a:r>
              <a:rPr lang="es-ES_tradnl" dirty="0" err="1" smtClean="0"/>
              <a:t>reconstruída</a:t>
            </a:r>
            <a:r>
              <a:rPr lang="es-ES_tradnl" dirty="0" smtClean="0"/>
              <a:t> de una perspectiva diferente</a:t>
            </a:r>
          </a:p>
          <a:p>
            <a:r>
              <a:rPr lang="es-ES_tradnl" b="1" dirty="0" smtClean="0"/>
              <a:t>Clasicismo y Surrealismo </a:t>
            </a:r>
            <a:r>
              <a:rPr lang="es-ES_tradnl" dirty="0" smtClean="0"/>
              <a:t>(</a:t>
            </a:r>
            <a:r>
              <a:rPr lang="es-ES_tradnl" sz="2000" dirty="0" smtClean="0"/>
              <a:t>después de la Primera Guerra Mundial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 smtClean="0"/>
              <a:t>Regresa a orden</a:t>
            </a:r>
          </a:p>
          <a:p>
            <a:pPr lvl="1"/>
            <a:r>
              <a:rPr lang="es-ES_tradnl" dirty="0" smtClean="0"/>
              <a:t>Pintó “Guernica” durante esta época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en/9/9c/Gar%C3%A7on_%C3%A0_la_p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606257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257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Garçon</a:t>
            </a:r>
            <a:r>
              <a:rPr lang="en-US" sz="1200" dirty="0" smtClean="0"/>
              <a:t> à la pipe1905</a:t>
            </a:r>
            <a:endParaRPr lang="en-US" sz="1200" dirty="0"/>
          </a:p>
        </p:txBody>
      </p:sp>
      <p:pic>
        <p:nvPicPr>
          <p:cNvPr id="18436" name="Picture 4" descr="http://emptyeasel.com/wp-content/uploads/2007/06/familyofsaltimbanquesbypablopic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619500" cy="3390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1524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Family of </a:t>
            </a:r>
            <a:r>
              <a:rPr lang="en-US" sz="1200" dirty="0" err="1" smtClean="0"/>
              <a:t>Saltimbanques</a:t>
            </a:r>
            <a:r>
              <a:rPr lang="en-US" sz="1200" dirty="0" smtClean="0"/>
              <a:t> 1905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magekind.com/artists/Pablo_Picasso/Picasso_Seated_Harlequ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457450" cy="3333750"/>
          </a:xfrm>
          <a:prstGeom prst="rect">
            <a:avLst/>
          </a:prstGeom>
          <a:noFill/>
        </p:spPr>
      </p:pic>
      <p:pic>
        <p:nvPicPr>
          <p:cNvPr id="23556" name="Picture 4" descr="http://jerryandmartha.com/yourdailyart/images/picassoclow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1905000" cy="3533775"/>
          </a:xfrm>
          <a:prstGeom prst="rect">
            <a:avLst/>
          </a:prstGeom>
          <a:noFill/>
        </p:spPr>
      </p:pic>
      <p:pic>
        <p:nvPicPr>
          <p:cNvPr id="23558" name="Picture 6" descr="http://www.uoregon.edu/~jvansise/picasso/jvansisepicasso_files/image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95601"/>
            <a:ext cx="2016406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3733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Seated Harlequin 1923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en/f/f7/Femme_aux_Bras_Crois%C3%A9s%2C_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209544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Femme aux Bras </a:t>
            </a:r>
            <a:r>
              <a:rPr lang="en-US" sz="1200" dirty="0" err="1" smtClean="0"/>
              <a:t>Croisés</a:t>
            </a:r>
            <a:r>
              <a:rPr lang="en-US" sz="1200" dirty="0" smtClean="0"/>
              <a:t> 1902</a:t>
            </a:r>
            <a:endParaRPr lang="en-US" sz="1200" dirty="0"/>
          </a:p>
        </p:txBody>
      </p:sp>
      <p:pic>
        <p:nvPicPr>
          <p:cNvPr id="21508" name="Picture 4" descr="The Old Guitarist by Pablo Picas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619500" cy="5438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762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Old </a:t>
            </a:r>
            <a:r>
              <a:rPr lang="en-US" sz="1200" dirty="0" err="1" smtClean="0"/>
              <a:t>Guitarrist</a:t>
            </a:r>
            <a:r>
              <a:rPr lang="en-US" sz="1200" dirty="0" smtClean="0"/>
              <a:t> 1903</a:t>
            </a:r>
            <a:endParaRPr lang="en-US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211</TotalTime>
  <Words>568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Pablo Picasso</vt:lpstr>
      <vt:lpstr>Biografía</vt:lpstr>
      <vt:lpstr>Biografía</vt:lpstr>
      <vt:lpstr>Biografía- Sus mujeres</vt:lpstr>
      <vt:lpstr>Los períodos de su arte</vt:lpstr>
      <vt:lpstr>Los períodos de su arte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CUSD 300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CUSD 300</dc:creator>
  <cp:lastModifiedBy>CUSD 300</cp:lastModifiedBy>
  <cp:revision>22</cp:revision>
  <dcterms:created xsi:type="dcterms:W3CDTF">2010-01-07T16:37:06Z</dcterms:created>
  <dcterms:modified xsi:type="dcterms:W3CDTF">2010-01-11T02:03:09Z</dcterms:modified>
</cp:coreProperties>
</file>