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8FD4D-9FE6-410F-872C-DF63B12A071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45A1-9ECB-4C6E-B9AF-E8FC05EC8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D8091D-92F8-4721-88F0-A4064F248D28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49418D-D31A-4C91-856E-161295CA4C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s-ES" dirty="0" err="1" smtClean="0"/>
              <a:t>ña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novela picaresca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00584"/>
          </a:xfrm>
        </p:spPr>
        <p:txBody>
          <a:bodyPr/>
          <a:lstStyle/>
          <a:p>
            <a:r>
              <a:rPr lang="es-ES" dirty="0" smtClean="0"/>
              <a:t>Fue una sátira de la vida y la sociedad de la época.</a:t>
            </a:r>
          </a:p>
          <a:p>
            <a:r>
              <a:rPr lang="es-ES" dirty="0" smtClean="0"/>
              <a:t>La primera y la más famosa de las novelas picarescas fue </a:t>
            </a:r>
            <a:r>
              <a:rPr lang="es-ES" u="sng" dirty="0" smtClean="0"/>
              <a:t>Lazarillo de Tormes</a:t>
            </a:r>
            <a:r>
              <a:rPr lang="es-E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peatom.info/images/2008/11/19/el_lazarillo_de_tormes_de_goya.rev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3505200" cy="325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Don quijote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1447800"/>
          </a:xfrm>
        </p:spPr>
        <p:txBody>
          <a:bodyPr>
            <a:normAutofit/>
          </a:bodyPr>
          <a:lstStyle/>
          <a:p>
            <a:r>
              <a:rPr lang="es-ES" dirty="0" smtClean="0"/>
              <a:t>Es la mejor novela del mundo.</a:t>
            </a:r>
          </a:p>
          <a:p>
            <a:r>
              <a:rPr lang="es-ES" dirty="0" smtClean="0"/>
              <a:t>Fue escrito por Miguel de Cervantes</a:t>
            </a:r>
            <a:r>
              <a:rPr lang="en-US" dirty="0" smtClean="0"/>
              <a:t> en 1605.</a:t>
            </a:r>
            <a:endParaRPr lang="es-ES" dirty="0" smtClean="0"/>
          </a:p>
        </p:txBody>
      </p:sp>
      <p:pic>
        <p:nvPicPr>
          <p:cNvPr id="4" name="Picture 2" descr="http://www.ericsundwall.com/resources/don-quix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2895600" cy="3860800"/>
          </a:xfrm>
          <a:prstGeom prst="rect">
            <a:avLst/>
          </a:prstGeom>
          <a:noFill/>
        </p:spPr>
      </p:pic>
      <p:pic>
        <p:nvPicPr>
          <p:cNvPr id="5" name="Picture 6" descr="http://socialwrite.com/wp-content/uploads/2007/04/don-quixote-sancho-pa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819400"/>
            <a:ext cx="370469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greco y </a:t>
            </a:r>
            <a:r>
              <a:rPr lang="es-ES" dirty="0" err="1" smtClean="0"/>
              <a:t>velázquez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71984"/>
          </a:xfrm>
        </p:spPr>
        <p:txBody>
          <a:bodyPr/>
          <a:lstStyle/>
          <a:p>
            <a:r>
              <a:rPr lang="es-ES" dirty="0" smtClean="0"/>
              <a:t>Las obras de El Greco tienen un profundo tono religioso.</a:t>
            </a:r>
          </a:p>
          <a:p>
            <a:r>
              <a:rPr lang="en-US" dirty="0" smtClean="0"/>
              <a:t>Velázquez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considerado</a:t>
            </a:r>
            <a:r>
              <a:rPr lang="en-US" dirty="0" smtClean="0"/>
              <a:t> 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de los </a:t>
            </a:r>
            <a:r>
              <a:rPr lang="en-US" dirty="0" err="1" smtClean="0"/>
              <a:t>pintores</a:t>
            </a:r>
            <a:r>
              <a:rPr lang="en-US" dirty="0" smtClean="0"/>
              <a:t> </a:t>
            </a:r>
            <a:r>
              <a:rPr lang="en-US" dirty="0" err="1" smtClean="0"/>
              <a:t>españoles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http://3.bp.blogspot.com/_RXeLF733US8/Ss1VDP4DIyI/AAAAAAAADJI/zvXs3pONwsw/s400/El+Greco+self+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3429000"/>
            <a:ext cx="2457450" cy="3276600"/>
          </a:xfrm>
          <a:prstGeom prst="rect">
            <a:avLst/>
          </a:prstGeom>
          <a:noFill/>
        </p:spPr>
      </p:pic>
      <p:pic>
        <p:nvPicPr>
          <p:cNvPr id="5" name="Picture 2" descr="http://www.diegovelazquez.org/Self-Portrait-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641" y="3657600"/>
            <a:ext cx="226115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El greco		   Velázquez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Entierro</a:t>
            </a:r>
            <a:r>
              <a:rPr lang="en-US" dirty="0" smtClean="0"/>
              <a:t> del </a:t>
            </a:r>
            <a:r>
              <a:rPr lang="en-US" dirty="0" err="1" smtClean="0"/>
              <a:t>Conde</a:t>
            </a:r>
            <a:r>
              <a:rPr lang="en-US" dirty="0" smtClean="0"/>
              <a:t> de </a:t>
            </a:r>
            <a:r>
              <a:rPr lang="en-US" dirty="0" err="1" smtClean="0"/>
              <a:t>Orgaz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Las Meninas</a:t>
            </a:r>
            <a:endParaRPr lang="en-US" dirty="0"/>
          </a:p>
        </p:txBody>
      </p:sp>
      <p:pic>
        <p:nvPicPr>
          <p:cNvPr id="7" name="Picture 2" descr="http://www.easypedia.gr/el/images/shared/1/17/Entierro_del_Conde_de_Orgaz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527" y="1711325"/>
            <a:ext cx="3320421" cy="4114800"/>
          </a:xfrm>
          <a:prstGeom prst="rect">
            <a:avLst/>
          </a:prstGeom>
          <a:noFill/>
        </p:spPr>
      </p:pic>
      <p:pic>
        <p:nvPicPr>
          <p:cNvPr id="8" name="Picture 2" descr="http://exterior.pntic.mec.es/fhua0001/tutelageo/Viajetoledo/velazquez-las-menin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85475" y="1711325"/>
            <a:ext cx="350672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decadencia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Muchas guerras</a:t>
            </a:r>
          </a:p>
          <a:p>
            <a:r>
              <a:rPr lang="es-ES" dirty="0" smtClean="0"/>
              <a:t>Impuestos</a:t>
            </a:r>
          </a:p>
          <a:p>
            <a:r>
              <a:rPr lang="es-ES" dirty="0" smtClean="0"/>
              <a:t>Reyes débiles</a:t>
            </a:r>
          </a:p>
          <a:p>
            <a:r>
              <a:rPr lang="es-ES" dirty="0" smtClean="0"/>
              <a:t>La expulsión de los judíos y los moros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Siglos 19 y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24384"/>
          </a:xfrm>
        </p:spPr>
        <p:txBody>
          <a:bodyPr/>
          <a:lstStyle/>
          <a:p>
            <a:r>
              <a:rPr lang="es-ES" dirty="0" smtClean="0"/>
              <a:t>La Guerra de la Independencia (1808-1814)</a:t>
            </a:r>
          </a:p>
          <a:p>
            <a:r>
              <a:rPr lang="es-ES" dirty="0" smtClean="0"/>
              <a:t>Fue contra Napoleón</a:t>
            </a:r>
          </a:p>
          <a:p>
            <a:r>
              <a:rPr lang="es-ES" dirty="0" smtClean="0"/>
              <a:t>Empezó el 2 de mayo y este es el día de fiesta para España.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dl.ket.org/webmuseum/wm/paint/auth/goya/goya.shootings-3-5-1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guerra con los EEUU 1898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62384"/>
          </a:xfrm>
        </p:spPr>
        <p:txBody>
          <a:bodyPr/>
          <a:lstStyle/>
          <a:p>
            <a:r>
              <a:rPr lang="es-ES" dirty="0" smtClean="0"/>
              <a:t>Fue vencida por los EEUU.</a:t>
            </a:r>
          </a:p>
          <a:p>
            <a:r>
              <a:rPr lang="es-ES" dirty="0" smtClean="0"/>
              <a:t>Perdió Cuba, Guam, Puerto Rico y Filipinas.</a:t>
            </a:r>
            <a:endParaRPr lang="en-US" dirty="0"/>
          </a:p>
        </p:txBody>
      </p:sp>
      <p:pic>
        <p:nvPicPr>
          <p:cNvPr id="4" name="Picture 3" descr="http://www.1st-art-gallery.com/thumbnail/223969/1/Spanish-American-War-Landing-At-Guantanamo-Cu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civil (1936-1939)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3858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Los Republicanos contra las nacionalistas (Franco)</a:t>
            </a:r>
          </a:p>
          <a:p>
            <a:r>
              <a:rPr lang="es-ES" dirty="0" smtClean="0"/>
              <a:t>Franco </a:t>
            </a:r>
            <a:r>
              <a:rPr lang="es-ES" dirty="0" smtClean="0"/>
              <a:t>estableció una dictadura.</a:t>
            </a:r>
          </a:p>
          <a:p>
            <a:r>
              <a:rPr lang="es-ES" dirty="0" smtClean="0"/>
              <a:t>Fue el dictador hasta 1975.</a:t>
            </a:r>
            <a:endParaRPr lang="en-US" dirty="0"/>
          </a:p>
        </p:txBody>
      </p:sp>
      <p:pic>
        <p:nvPicPr>
          <p:cNvPr id="4" name="Picture 3" descr="http://www.uncp.edu/home/rwb/guern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739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 el </a:t>
            </a:r>
            <a:r>
              <a:rPr lang="en-US" dirty="0" err="1" smtClean="0"/>
              <a:t>dictador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s-ES_tradnl" dirty="0" err="1" smtClean="0"/>
              <a:t>ña</a:t>
            </a:r>
            <a:r>
              <a:rPr lang="es-ES_tradnl" dirty="0" smtClean="0"/>
              <a:t> </a:t>
            </a:r>
          </a:p>
          <a:p>
            <a:pPr marL="0" indent="0">
              <a:buNone/>
            </a:pPr>
            <a:r>
              <a:rPr lang="es-ES_tradnl" dirty="0" smtClean="0"/>
              <a:t>entre 1939 y 1975.</a:t>
            </a:r>
            <a:endParaRPr lang="en-US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Había mucha represión </a:t>
            </a:r>
          </a:p>
          <a:p>
            <a:pPr marL="0" indent="0">
              <a:buNone/>
            </a:pPr>
            <a:r>
              <a:rPr lang="es-ES_tradnl" dirty="0" smtClean="0"/>
              <a:t>durante su reino.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1981200"/>
            <a:ext cx="2952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7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Hoy en día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33784"/>
          </a:xfrm>
        </p:spPr>
        <p:txBody>
          <a:bodyPr/>
          <a:lstStyle/>
          <a:p>
            <a:r>
              <a:rPr lang="es-ES" dirty="0" smtClean="0"/>
              <a:t>Hay una </a:t>
            </a:r>
            <a:r>
              <a:rPr lang="es-ES" dirty="0" smtClean="0"/>
              <a:t>monarquía constitucional.</a:t>
            </a:r>
            <a:endParaRPr lang="es-ES" dirty="0" smtClean="0"/>
          </a:p>
          <a:p>
            <a:r>
              <a:rPr lang="es-ES" dirty="0" smtClean="0"/>
              <a:t>Juan Carlos 1 es el rey.</a:t>
            </a:r>
            <a:endParaRPr lang="en-US" dirty="0"/>
          </a:p>
        </p:txBody>
      </p:sp>
      <p:pic>
        <p:nvPicPr>
          <p:cNvPr id="4" name="Picture 3" descr="http://ts3.mm.bing.net/images/thumbnail.aspx?q=890764928598&amp;id=d73bf1f68403fd6f2d6a98b076619669&amp;url=http%3a%2f%2fupload.wikimedia.org%2fwikipedia%2fcommons%2f2%2f24%2fJuan_Carlos_I_of_Spain_2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reconquista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90984"/>
          </a:xfrm>
        </p:spPr>
        <p:txBody>
          <a:bodyPr/>
          <a:lstStyle/>
          <a:p>
            <a:r>
              <a:rPr lang="es-ES" dirty="0" smtClean="0"/>
              <a:t>Empezó con la batalla de Covadonga con el rey Pelayo en 718.</a:t>
            </a:r>
            <a:endParaRPr lang="en-US" dirty="0"/>
          </a:p>
        </p:txBody>
      </p:sp>
      <p:pic>
        <p:nvPicPr>
          <p:cNvPr id="4" name="Picture 2" descr="http://media-2.web.britannica.com/eb-media/52/136452-004-3013D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35814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00584"/>
          </a:xfrm>
        </p:spPr>
        <p:txBody>
          <a:bodyPr/>
          <a:lstStyle/>
          <a:p>
            <a:r>
              <a:rPr lang="es-ES" dirty="0" smtClean="0"/>
              <a:t>Nació en Burgos en 1040.</a:t>
            </a:r>
          </a:p>
          <a:p>
            <a:r>
              <a:rPr lang="es-ES" dirty="0" smtClean="0"/>
              <a:t>Capturó Valencia de los moros en 1094.</a:t>
            </a:r>
          </a:p>
          <a:p>
            <a:r>
              <a:rPr lang="es-ES" dirty="0" smtClean="0"/>
              <a:t>Por eso, fue el héroe nacional de España.</a:t>
            </a:r>
          </a:p>
          <a:p>
            <a:r>
              <a:rPr lang="es-ES" dirty="0" smtClean="0"/>
              <a:t>Murió en 1099.</a:t>
            </a:r>
            <a:endParaRPr lang="en-US" dirty="0"/>
          </a:p>
        </p:txBody>
      </p:sp>
      <p:pic>
        <p:nvPicPr>
          <p:cNvPr id="4" name="Picture 2" descr="http://upload.wikimedia.org/wikipedia/commons/9/94/Balboa_Park_El_Cid_statu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358" y="3200400"/>
            <a:ext cx="293124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reconquista terminó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67184"/>
          </a:xfrm>
        </p:spPr>
        <p:txBody>
          <a:bodyPr/>
          <a:lstStyle/>
          <a:p>
            <a:r>
              <a:rPr lang="es-ES" dirty="0" smtClean="0"/>
              <a:t>Fernando e Isabela finalmente tomó control del último alcázar de los moros en 1492.</a:t>
            </a:r>
          </a:p>
          <a:p>
            <a:r>
              <a:rPr lang="es-ES" dirty="0" smtClean="0"/>
              <a:t>Se llama La Alhambra.</a:t>
            </a:r>
            <a:endParaRPr lang="en-US" dirty="0"/>
          </a:p>
        </p:txBody>
      </p:sp>
      <p:pic>
        <p:nvPicPr>
          <p:cNvPr id="4" name="Picture 2" descr="http://media-cdn.tripadvisor.com/media/photo-s/00/13/19/5a/the-alham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5486400" cy="336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grandeza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Reyes Católicos (Fernando e Isabela) reinaron.</a:t>
            </a:r>
          </a:p>
          <a:p>
            <a:endParaRPr lang="en-US" dirty="0"/>
          </a:p>
        </p:txBody>
      </p:sp>
      <p:pic>
        <p:nvPicPr>
          <p:cNvPr id="8" name="Picture 4" descr="http://www.arterimalaysia.com/wp-content/uploads/2010/01/fernando_e_is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4267200" cy="3328416"/>
          </a:xfrm>
          <a:prstGeom prst="rect">
            <a:avLst/>
          </a:prstGeom>
          <a:noFill/>
        </p:spPr>
      </p:pic>
      <p:pic>
        <p:nvPicPr>
          <p:cNvPr id="9" name="Picture 2" descr="http://www.mexicoenfotos.com/fotos/01-mexico-baja-california-tijuana-12182341679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4495801" cy="329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nuevo mundo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81384"/>
          </a:xfrm>
        </p:spPr>
        <p:txBody>
          <a:bodyPr/>
          <a:lstStyle/>
          <a:p>
            <a:r>
              <a:rPr lang="es-ES" dirty="0" smtClean="0"/>
              <a:t>Cristóbal Colón descubrió el nuevo mundo.</a:t>
            </a:r>
            <a:endParaRPr lang="en-US" dirty="0"/>
          </a:p>
        </p:txBody>
      </p:sp>
      <p:pic>
        <p:nvPicPr>
          <p:cNvPr id="4" name="Picture 4" descr="http://shareme.com/images/large/Voyage_of_Columbus_3D_Screensav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expulsión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71984"/>
          </a:xfrm>
        </p:spPr>
        <p:txBody>
          <a:bodyPr/>
          <a:lstStyle/>
          <a:p>
            <a:r>
              <a:rPr lang="es-ES" dirty="0" smtClean="0"/>
              <a:t>Los reyes expulsaron a los judíos y a los moros. </a:t>
            </a:r>
          </a:p>
          <a:p>
            <a:r>
              <a:rPr lang="es-ES" dirty="0" smtClean="0"/>
              <a:t>Este fue mala idea porque ellos fueron los médicos, científicos y comercios del país.</a:t>
            </a:r>
            <a:endParaRPr lang="en-US" dirty="0"/>
          </a:p>
        </p:txBody>
      </p:sp>
      <p:pic>
        <p:nvPicPr>
          <p:cNvPr id="5" name="Picture 4" descr="http://blog.soliant.com/wp-content/uploads/doctor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1524000" cy="2339163"/>
          </a:xfrm>
          <a:prstGeom prst="rect">
            <a:avLst/>
          </a:prstGeom>
          <a:noFill/>
        </p:spPr>
      </p:pic>
      <p:pic>
        <p:nvPicPr>
          <p:cNvPr id="6" name="Picture 6" descr="http://www.sxc.hu/pic/m/h/he/henkster/484010_business_man_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4263219"/>
            <a:ext cx="1841500" cy="2061381"/>
          </a:xfrm>
          <a:prstGeom prst="rect">
            <a:avLst/>
          </a:prstGeom>
          <a:noFill/>
        </p:spPr>
      </p:pic>
      <p:pic>
        <p:nvPicPr>
          <p:cNvPr id="7" name="Picture 8" descr="http://www.nasa.gov/centers/goddard/images/content/96714main_DiskPreBurst_l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419600"/>
            <a:ext cx="2832100" cy="191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inquisición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76784"/>
          </a:xfrm>
        </p:spPr>
        <p:txBody>
          <a:bodyPr/>
          <a:lstStyle/>
          <a:p>
            <a:r>
              <a:rPr lang="es-ES" dirty="0" smtClean="0"/>
              <a:t>La Inquisición fue un tribunal para juzgar (try) a la gente que no convirtió a catolicismo.</a:t>
            </a:r>
          </a:p>
          <a:p>
            <a:r>
              <a:rPr lang="es-ES" dirty="0" smtClean="0"/>
              <a:t>Torquemada fue lo más famoso de los inquisidores.</a:t>
            </a:r>
            <a:endParaRPr lang="en-US" dirty="0"/>
          </a:p>
        </p:txBody>
      </p:sp>
      <p:pic>
        <p:nvPicPr>
          <p:cNvPr id="4" name="Picture 2" descr="http://properlyscared.files.wordpress.com/2008/03/torque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3682482" cy="2819400"/>
          </a:xfrm>
          <a:prstGeom prst="rect">
            <a:avLst/>
          </a:prstGeom>
          <a:noFill/>
        </p:spPr>
      </p:pic>
      <p:pic>
        <p:nvPicPr>
          <p:cNvPr id="5" name="Picture 4" descr="http://www.pushback.org/wp-content/uploads/2008/10/spanish-inqui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siglo de oro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505384"/>
          </a:xfrm>
        </p:spPr>
        <p:txBody>
          <a:bodyPr/>
          <a:lstStyle/>
          <a:p>
            <a:r>
              <a:rPr lang="es-ES" dirty="0" smtClean="0"/>
              <a:t>Duró 100 años.</a:t>
            </a:r>
          </a:p>
          <a:p>
            <a:r>
              <a:rPr lang="es-ES" dirty="0" smtClean="0"/>
              <a:t>Fue la época más gloriosa de la literatura y el arte español.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ecx.images-amazon.com/images/I/51mju3Vzvu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19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388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La historia de españa Parte 2</vt:lpstr>
      <vt:lpstr>La reconquista</vt:lpstr>
      <vt:lpstr>El cid</vt:lpstr>
      <vt:lpstr>La reconquista terminó</vt:lpstr>
      <vt:lpstr>La grandeza</vt:lpstr>
      <vt:lpstr>El nuevo mundo</vt:lpstr>
      <vt:lpstr>La expulsión</vt:lpstr>
      <vt:lpstr>La inquisición</vt:lpstr>
      <vt:lpstr>El siglo de oro</vt:lpstr>
      <vt:lpstr>La novela picaresca</vt:lpstr>
      <vt:lpstr>Don quijote</vt:lpstr>
      <vt:lpstr>El greco y velázquez</vt:lpstr>
      <vt:lpstr>   El greco     Velázquez</vt:lpstr>
      <vt:lpstr>La decadencia</vt:lpstr>
      <vt:lpstr>Siglos 19 y 20</vt:lpstr>
      <vt:lpstr>La guerra con los EEUU 1898</vt:lpstr>
      <vt:lpstr>La guerra civil (1936-1939)</vt:lpstr>
      <vt:lpstr>Francisco Franco</vt:lpstr>
      <vt:lpstr>Hoy en día</vt:lpstr>
    </vt:vector>
  </TitlesOfParts>
  <Company>Community Unit School District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de españa Parte 2</dc:title>
  <dc:creator>Technology Coordinator</dc:creator>
  <cp:lastModifiedBy>CUSD300</cp:lastModifiedBy>
  <cp:revision>7</cp:revision>
  <dcterms:created xsi:type="dcterms:W3CDTF">2011-04-26T12:46:49Z</dcterms:created>
  <dcterms:modified xsi:type="dcterms:W3CDTF">2013-04-05T13:33:53Z</dcterms:modified>
</cp:coreProperties>
</file>